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0"/>
  </p:notesMasterIdLst>
  <p:handoutMasterIdLst>
    <p:handoutMasterId r:id="rId21"/>
  </p:handoutMasterIdLst>
  <p:sldIdLst>
    <p:sldId id="596" r:id="rId2"/>
    <p:sldId id="601" r:id="rId3"/>
    <p:sldId id="602" r:id="rId4"/>
    <p:sldId id="603" r:id="rId5"/>
    <p:sldId id="290" r:id="rId6"/>
    <p:sldId id="605" r:id="rId7"/>
    <p:sldId id="292" r:id="rId8"/>
    <p:sldId id="319" r:id="rId9"/>
    <p:sldId id="293" r:id="rId10"/>
    <p:sldId id="294" r:id="rId11"/>
    <p:sldId id="295" r:id="rId12"/>
    <p:sldId id="296" r:id="rId13"/>
    <p:sldId id="297" r:id="rId14"/>
    <p:sldId id="298" r:id="rId15"/>
    <p:sldId id="320" r:id="rId16"/>
    <p:sldId id="299" r:id="rId17"/>
    <p:sldId id="321" r:id="rId18"/>
    <p:sldId id="300" r:id="rId1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B0B349-0897-42DF-8EC6-35CF47525C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(283)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2DBDB3-3187-4563-9199-908A9D7A2A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11/3/2021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242D31-AF46-44AD-A417-7216498A5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FE6023-5A76-40E7-BCEA-1C24342913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12CC9616-00BC-4D0C-AF9C-1A419C35B9D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3183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(283)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11/3/2021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6DD8F39-18E2-4D1E-9C1B-228DF3B9F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46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1BFB-95D9-41DA-A621-4A471B466F1A}" type="datetime1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1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9686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930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431971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7741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43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5054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22A1-C9B2-4C50-8966-439F8856C74D}" type="datetime1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31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6944-FEF1-4525-9D32-4FD05524128F}" type="datetime1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0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2F22-309E-4E2B-B9EB-6ADE47EC3DCE}" type="datetime1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8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C8AA-70BC-48AB-9BA2-E78B4B082A8A}" type="datetime1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5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4799-2C8C-4578-A3C7-47B9C928B857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2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DD25-693A-4C48-9608-CF199190EA06}" type="datetime1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57D1-5211-4B82-948C-BF85FAC50B2C}" type="datetime1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9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C3A8-0516-41F2-AF45-C68129C339A1}" type="datetime1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8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4D63-933F-47E6-B249-CA5E92A76DDE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7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FF2F-04C1-475B-A023-25A4BFE07568}" type="datetime1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7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080681D-6C6E-4E80-B10F-B09E3AD1D10C}" type="datetime1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200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679" y="700644"/>
            <a:ext cx="7305974" cy="1311128"/>
          </a:xfrm>
        </p:spPr>
        <p:txBody>
          <a:bodyPr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LESSON 16: Concerning Offenses,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Faith, and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2729987"/>
            <a:ext cx="6858000" cy="1718419"/>
          </a:xfrm>
        </p:spPr>
        <p:txBody>
          <a:bodyPr>
            <a:spAutoFit/>
          </a:bodyPr>
          <a:lstStyle/>
          <a:p>
            <a:r>
              <a:rPr lang="en-US" sz="7000" dirty="0">
                <a:solidFill>
                  <a:schemeClr val="tx1"/>
                </a:solidFill>
              </a:rPr>
              <a:t>Luke 17:1-10</a:t>
            </a:r>
          </a:p>
          <a:p>
            <a:r>
              <a:rPr lang="en-US" sz="4000" dirty="0">
                <a:solidFill>
                  <a:schemeClr val="tx1"/>
                </a:solidFill>
              </a:rPr>
              <a:t>November 3, 2021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5951F227-E1D8-443B-A186-C40DF9C0D22F}" type="slidenum">
              <a:rPr lang="en-US" sz="1200">
                <a:solidFill>
                  <a:prstClr val="white">
                    <a:shade val="50000"/>
                  </a:prstClr>
                </a:solidFill>
                <a:latin typeface="Book Antiqua"/>
              </a:rPr>
              <a:pPr defTabSz="457200">
                <a:defRPr/>
              </a:pPr>
              <a:t>1</a:t>
            </a:fld>
            <a:endParaRPr lang="en-US" sz="1200">
              <a:solidFill>
                <a:prstClr val="white">
                  <a:shade val="50000"/>
                </a:prstClr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617261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2236" y="199144"/>
            <a:ext cx="8587819" cy="1200329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We Are To Forgive As God Has In Christ Forgiven Us. Ephesians 4:32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4" y="1600200"/>
            <a:ext cx="8506691" cy="4444294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3600" b="1" u="sng" dirty="0">
                <a:solidFill>
                  <a:schemeClr val="tx1"/>
                </a:solidFill>
              </a:rPr>
              <a:t>Is God’s forgiveness unconditional</a:t>
            </a:r>
            <a:r>
              <a:rPr lang="en-US" sz="3600" b="1" dirty="0">
                <a:solidFill>
                  <a:schemeClr val="tx1"/>
                </a:solidFill>
              </a:rPr>
              <a:t>?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Those outside of Christ who sin, must do something. Acts 2:36-38, 40-41; Acts 9:6;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Acts 16:30-34</a:t>
            </a:r>
          </a:p>
          <a:p>
            <a:r>
              <a:rPr lang="en-US" sz="3200" dirty="0">
                <a:solidFill>
                  <a:schemeClr val="tx1"/>
                </a:solidFill>
              </a:rPr>
              <a:t>Christians who sin, must do something.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1 John 1:6-10; Acts 8:20-24</a:t>
            </a:r>
          </a:p>
          <a:p>
            <a:r>
              <a:rPr lang="en-US" sz="3200" dirty="0">
                <a:solidFill>
                  <a:schemeClr val="tx1"/>
                </a:solidFill>
              </a:rPr>
              <a:t>God is willing to forgive, IF WE ARE WILLING TO MEET HIS CONDITIONS! Luke 23:34;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Acts 7:60; cf. Acts 9, 22, 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10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761" y="495276"/>
            <a:ext cx="8111590" cy="701731"/>
          </a:xfrm>
        </p:spPr>
        <p:txBody>
          <a:bodyPr>
            <a:spAutoFit/>
          </a:bodyPr>
          <a:lstStyle/>
          <a:p>
            <a:r>
              <a:rPr lang="en-US" b="0" dirty="0">
                <a:solidFill>
                  <a:schemeClr val="tx1"/>
                </a:solidFill>
                <a:effectLst/>
              </a:rPr>
              <a:t>What Forgiveness Is Not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03765" y="1447804"/>
            <a:ext cx="8111589" cy="3217291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200" u="sng" dirty="0">
                <a:solidFill>
                  <a:schemeClr val="tx1"/>
                </a:solidFill>
              </a:rPr>
              <a:t>Just ignoring those who wrong us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Clr>
                <a:schemeClr val="tx1"/>
              </a:buClr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u="sng" dirty="0">
                <a:solidFill>
                  <a:schemeClr val="tx1"/>
                </a:solidFill>
              </a:rPr>
              <a:t>Simply failing to return evil for evil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Romans 12:17-21; Hebrews 10:30.</a:t>
            </a: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u="sng" dirty="0">
                <a:solidFill>
                  <a:schemeClr val="tx1"/>
                </a:solidFill>
              </a:rPr>
              <a:t>Ignoring sin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11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0639" y="495276"/>
            <a:ext cx="8182100" cy="701731"/>
          </a:xfrm>
        </p:spPr>
        <p:txBody>
          <a:bodyPr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What Forgiveness Is Not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15476" y="1447800"/>
            <a:ext cx="8915400" cy="4546886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u="sng" dirty="0">
                <a:solidFill>
                  <a:schemeClr val="tx1"/>
                </a:solidFill>
              </a:rPr>
              <a:t>Saying, “</a:t>
            </a:r>
            <a:r>
              <a:rPr lang="en-US" sz="3200" b="1" u="sng" dirty="0">
                <a:solidFill>
                  <a:schemeClr val="tx1"/>
                </a:solidFill>
              </a:rPr>
              <a:t>I’ll forgive – but I won’t forget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This is not the way Jesus forgives; when He forgives sin, He remembers it no more (Hebrews 10:17).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We cannot forgive one, and then constantly remind him of the sin and hold it over him.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cf. “I’ll forgive you, but I won’t have anything to do with you in the future” mentality.</a:t>
            </a: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u="sng" dirty="0">
                <a:solidFill>
                  <a:schemeClr val="tx1"/>
                </a:solidFill>
              </a:rPr>
              <a:t>Putting the offender on probation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tx1"/>
                </a:solidFill>
              </a:rPr>
              <a:t>Forgiveness must be from the heart. Matthew 18:35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12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77046"/>
            <a:ext cx="7886700" cy="701731"/>
          </a:xfrm>
        </p:spPr>
        <p:txBody>
          <a:bodyPr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What Is Forgiveness?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745730" y="1825625"/>
            <a:ext cx="7675350" cy="2419124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3200" dirty="0">
                <a:solidFill>
                  <a:schemeClr val="tx1"/>
                </a:solidFill>
              </a:rPr>
              <a:t>“To excuse for a fault or an offense; pardon;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To renounce anger or resentment against</a:t>
            </a:r>
            <a:r>
              <a:rPr lang="en-US" sz="3200" dirty="0">
                <a:solidFill>
                  <a:schemeClr val="tx1"/>
                </a:solidFill>
              </a:rPr>
              <a:t>. To absolve from payment of (a debt as an example).”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u="sng" dirty="0">
                <a:solidFill>
                  <a:schemeClr val="tx1"/>
                </a:solidFill>
              </a:rPr>
              <a:t>American Heritage Dictionary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13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77046"/>
            <a:ext cx="7886700" cy="701731"/>
          </a:xfrm>
        </p:spPr>
        <p:txBody>
          <a:bodyPr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What Is Forgiveness?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66621" y="1825629"/>
            <a:ext cx="8054618" cy="4056495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3600" dirty="0">
                <a:solidFill>
                  <a:schemeClr val="tx1"/>
                </a:solidFill>
              </a:rPr>
              <a:t>From two Greek words: </a:t>
            </a:r>
            <a:r>
              <a:rPr lang="en-US" sz="3600" b="1" i="1" dirty="0">
                <a:solidFill>
                  <a:schemeClr val="tx1"/>
                </a:solidFill>
              </a:rPr>
              <a:t>apo</a:t>
            </a:r>
            <a:r>
              <a:rPr lang="en-US" sz="3600" b="1" dirty="0">
                <a:solidFill>
                  <a:schemeClr val="tx1"/>
                </a:solidFill>
              </a:rPr>
              <a:t> (from); </a:t>
            </a:r>
            <a:r>
              <a:rPr lang="en-US" sz="3600" b="1" i="1" dirty="0" err="1">
                <a:solidFill>
                  <a:schemeClr val="tx1"/>
                </a:solidFill>
              </a:rPr>
              <a:t>hiemi</a:t>
            </a:r>
            <a:r>
              <a:rPr lang="en-US" sz="3600" b="1" dirty="0">
                <a:solidFill>
                  <a:schemeClr val="tx1"/>
                </a:solidFill>
              </a:rPr>
              <a:t> (send</a:t>
            </a:r>
            <a:r>
              <a:rPr lang="en-US" sz="3600" dirty="0">
                <a:solidFill>
                  <a:schemeClr val="tx1"/>
                </a:solidFill>
              </a:rPr>
              <a:t>) “to send away, to let go, give up a debt, to remit.” </a:t>
            </a:r>
            <a:r>
              <a:rPr lang="en-US" sz="2800" dirty="0">
                <a:solidFill>
                  <a:schemeClr val="tx1"/>
                </a:solidFill>
              </a:rPr>
              <a:t>(According to the Theological Greek Dictionary of the New Testament)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Bible example is a scapegoat (carrying away). Leviticus 16:21; cf. Isaiah 53:4-6.</a:t>
            </a:r>
          </a:p>
          <a:p>
            <a:r>
              <a:rPr lang="en-US" sz="3200" dirty="0">
                <a:solidFill>
                  <a:schemeClr val="tx1"/>
                </a:solidFill>
              </a:rPr>
              <a:t>A “casting out” – Isaiah 38:17.</a:t>
            </a:r>
          </a:p>
          <a:p>
            <a:r>
              <a:rPr lang="en-US" sz="3200" dirty="0">
                <a:solidFill>
                  <a:schemeClr val="tx1"/>
                </a:solidFill>
              </a:rPr>
              <a:t>A “starting over” – Philippians 3:13,14.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14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77046"/>
            <a:ext cx="7886700" cy="701731"/>
          </a:xfrm>
        </p:spPr>
        <p:txBody>
          <a:bodyPr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What Is Forgiveness?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53234" y="1825625"/>
            <a:ext cx="8064088" cy="4175502"/>
          </a:xfr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3600" u="sng" dirty="0">
                <a:solidFill>
                  <a:schemeClr val="tx1"/>
                </a:solidFill>
              </a:rPr>
              <a:t>F</a:t>
            </a:r>
            <a:r>
              <a:rPr lang="en-US" sz="4400" u="sng" dirty="0">
                <a:solidFill>
                  <a:schemeClr val="tx1"/>
                </a:solidFill>
              </a:rPr>
              <a:t>orgiveness is … being like God</a:t>
            </a:r>
            <a:r>
              <a:rPr lang="en-US" sz="4400" b="1" u="sng" dirty="0">
                <a:solidFill>
                  <a:schemeClr val="tx1"/>
                </a:solidFill>
              </a:rPr>
              <a:t> </a:t>
            </a:r>
            <a:r>
              <a:rPr lang="en-US" sz="3600" u="sng" dirty="0">
                <a:solidFill>
                  <a:schemeClr val="tx1"/>
                </a:solidFill>
              </a:rPr>
              <a:t>...</a:t>
            </a:r>
            <a:endParaRPr lang="en-US" u="sng" dirty="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</a:rPr>
              <a:t>God removes the notation from the record –Acts 3:19, </a:t>
            </a:r>
            <a:r>
              <a:rPr lang="en-US" sz="3200" i="1" dirty="0">
                <a:solidFill>
                  <a:schemeClr val="tx1"/>
                </a:solidFill>
              </a:rPr>
              <a:t>“Repent ye therefore, and turn again, that your sins may be blotted out.”</a:t>
            </a:r>
          </a:p>
          <a:p>
            <a:r>
              <a:rPr lang="en-US" sz="3200" dirty="0">
                <a:solidFill>
                  <a:schemeClr val="tx1"/>
                </a:solidFill>
              </a:rPr>
              <a:t>God forgets, putting out of memory –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Hebrews 8:12, </a:t>
            </a:r>
            <a:r>
              <a:rPr lang="en-US" sz="3600" i="1" dirty="0">
                <a:solidFill>
                  <a:schemeClr val="tx1"/>
                </a:solidFill>
              </a:rPr>
              <a:t>“For I will be merciful to their iniquities, And their sins will I remember no more.”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15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77046"/>
            <a:ext cx="7886700" cy="701731"/>
          </a:xfrm>
        </p:spPr>
        <p:txBody>
          <a:bodyPr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What Is Forgiveness?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09746" y="1600200"/>
            <a:ext cx="8763000" cy="289310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solidFill>
                  <a:schemeClr val="tx1"/>
                </a:solidFill>
              </a:rPr>
              <a:t>Example of true forgiveness: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600" dirty="0">
                <a:solidFill>
                  <a:schemeClr val="tx1"/>
                </a:solidFill>
              </a:rPr>
              <a:t>The father forgave the prodigal son –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 Luke 15:20-24.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16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276139"/>
            <a:ext cx="8128000" cy="1200329"/>
          </a:xfrm>
          <a:noFill/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Tahoma" pitchFamily="34" charset="0"/>
              </a:rPr>
              <a:t>Forgiveness Does Not Remove Temporal Consequences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216469" y="1828800"/>
            <a:ext cx="8713410" cy="3945696"/>
          </a:xfrm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</a:rPr>
              <a:t>Convicted prodigal does not regain wasted money. Luke 15:13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</a:rPr>
              <a:t>Convicted murderer does not escape death penalty. Acts 25:11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</a:rPr>
              <a:t>Convicted thief does not escape </a:t>
            </a:r>
            <a:r>
              <a:rPr lang="en-US" sz="3200" b="1" i="1" dirty="0">
                <a:solidFill>
                  <a:schemeClr val="tx1"/>
                </a:solidFill>
              </a:rPr>
              <a:t>“due reward.” </a:t>
            </a:r>
            <a:br>
              <a:rPr lang="en-US" sz="3200" b="1" i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Luke 23:40-43</a:t>
            </a: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</a:rPr>
              <a:t>Convicted adulterer not free to </a:t>
            </a:r>
            <a:r>
              <a:rPr lang="en-US" sz="3200" b="1" i="1" dirty="0">
                <a:solidFill>
                  <a:schemeClr val="tx1"/>
                </a:solidFill>
              </a:rPr>
              <a:t>“marry another” </a:t>
            </a:r>
            <a:r>
              <a:rPr lang="en-US" sz="3200" b="1" dirty="0">
                <a:solidFill>
                  <a:schemeClr val="tx1"/>
                </a:solidFill>
              </a:rPr>
              <a:t>or continue adultery. Matthew 19:9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17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77046"/>
            <a:ext cx="7886700" cy="701731"/>
          </a:xfrm>
        </p:spPr>
        <p:txBody>
          <a:bodyPr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Why Should I Forgive?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9070" y="1447804"/>
            <a:ext cx="8382000" cy="3399905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</a:rPr>
              <a:t>God commands it.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Mark 11:25, </a:t>
            </a:r>
            <a:r>
              <a:rPr lang="en-US" sz="3200" i="1" dirty="0">
                <a:solidFill>
                  <a:schemeClr val="tx1"/>
                </a:solidFill>
              </a:rPr>
              <a:t>“And whensoever ye stand praying, forgive, if ye have aught against any one …”</a:t>
            </a:r>
          </a:p>
          <a:p>
            <a:pPr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</a:rPr>
              <a:t>The example of Christ demands it.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Luke 23:34,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“Father forgive them, for they know not what they do.”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18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53B50-41A6-4DA9-A865-38675A2D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cap="none" dirty="0">
                <a:solidFill>
                  <a:schemeClr val="tx1"/>
                </a:solidFill>
              </a:rPr>
              <a:t>Concerning Offenses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Luke 17:1-4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EBE8B-A069-4187-A829-FB297CCA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1640461"/>
            <a:ext cx="8870623" cy="5170646"/>
          </a:xfrm>
        </p:spPr>
        <p:txBody>
          <a:bodyPr wrap="square">
            <a:spAutoFit/>
          </a:bodyPr>
          <a:lstStyle/>
          <a:p>
            <a:pPr marL="13716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300" dirty="0">
                <a:solidFill>
                  <a:schemeClr val="tx1"/>
                </a:solidFill>
              </a:rPr>
              <a:t>Luke 17:3-4, </a:t>
            </a:r>
            <a:r>
              <a:rPr lang="en-US" sz="3300" i="1" dirty="0">
                <a:solidFill>
                  <a:schemeClr val="tx1"/>
                </a:solidFill>
              </a:rPr>
              <a:t>“Take heed to yourselves: if thy brother sin, rebuke him; and if he repent, forgive him. And if he sin against thee seven times in the day, and seven times turn again to thee, saying, I repent; thou shalt forgive him.”</a:t>
            </a:r>
          </a:p>
          <a:p>
            <a:pPr marL="13716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300" i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300" b="1" i="1" dirty="0">
                <a:solidFill>
                  <a:schemeClr val="tx1"/>
                </a:solidFill>
              </a:rPr>
              <a:t>“If thy brother sin …”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300" b="1" i="1" dirty="0">
                <a:solidFill>
                  <a:schemeClr val="tx1"/>
                </a:solidFill>
              </a:rPr>
              <a:t>“Rebuke him …”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300" b="1" i="1" dirty="0">
                <a:solidFill>
                  <a:schemeClr val="tx1"/>
                </a:solidFill>
              </a:rPr>
              <a:t>“If he repent …”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300" b="1" i="1" dirty="0">
                <a:solidFill>
                  <a:schemeClr val="tx1"/>
                </a:solidFill>
              </a:rPr>
              <a:t>“forgive him …”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7C0C6-2EF4-4772-AC29-4308A3FAC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1F227-E1D8-443B-A186-C40DF9C0D22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053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56261" y="948931"/>
            <a:ext cx="8383978" cy="459818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i="1" dirty="0">
                <a:solidFill>
                  <a:schemeClr val="tx1"/>
                </a:solidFill>
              </a:rPr>
              <a:t>“If thy brother sin …”</a:t>
            </a:r>
          </a:p>
          <a:p>
            <a:pPr>
              <a:buFontTx/>
              <a:buNone/>
            </a:pPr>
            <a:r>
              <a:rPr lang="en-US" sz="3600" b="1" u="sng" dirty="0">
                <a:solidFill>
                  <a:schemeClr val="tx1"/>
                </a:solidFill>
              </a:rPr>
              <a:t>Sin is a terrible burden for any to carry</a:t>
            </a:r>
            <a:r>
              <a:rPr lang="en-US" sz="3600" b="1" dirty="0">
                <a:solidFill>
                  <a:schemeClr val="tx1"/>
                </a:solidFill>
              </a:rPr>
              <a:t>.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The magnitude of sin is seen in the result of sin.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Ezekiel 18:20; Isaiah 59:1-2; Romans 6:23</a:t>
            </a:r>
          </a:p>
          <a:p>
            <a:r>
              <a:rPr lang="en-US" sz="3200" dirty="0">
                <a:solidFill>
                  <a:schemeClr val="tx1"/>
                </a:solidFill>
              </a:rPr>
              <a:t>Man cannot pay the debt of sin.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Matthew 16:26</a:t>
            </a:r>
          </a:p>
          <a:p>
            <a:r>
              <a:rPr lang="en-US" sz="3200" dirty="0">
                <a:solidFill>
                  <a:schemeClr val="tx1"/>
                </a:solidFill>
              </a:rPr>
              <a:t>We need the blood of Christ.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Romans 3:23-26; Ephesians 1:7; 1 Peter 1:18-19.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Man’s need is constant. 1 John 1:8-9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FAC3B-78BE-49BE-A698-61AB6F80408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745730" y="1156321"/>
            <a:ext cx="7675350" cy="449148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i="1" dirty="0">
                <a:solidFill>
                  <a:schemeClr val="tx1"/>
                </a:solidFill>
              </a:rPr>
              <a:t>“If thy brother sin …”</a:t>
            </a:r>
            <a:endParaRPr lang="en-US" sz="36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tx1"/>
                </a:solidFill>
              </a:rPr>
              <a:t>Two things are clear:</a:t>
            </a:r>
          </a:p>
          <a:p>
            <a:pPr>
              <a:buNone/>
            </a:pPr>
            <a:r>
              <a:rPr lang="en-US" sz="3600" dirty="0">
                <a:solidFill>
                  <a:schemeClr val="tx1"/>
                </a:solidFill>
              </a:rPr>
              <a:t>1. Sin is not ignored. Luke 17:3-4</a:t>
            </a:r>
          </a:p>
          <a:p>
            <a:pPr marL="395288" indent="-395288">
              <a:buNone/>
            </a:pPr>
            <a:r>
              <a:rPr lang="en-US" sz="3600" dirty="0">
                <a:solidFill>
                  <a:schemeClr val="tx1"/>
                </a:solidFill>
              </a:rPr>
              <a:t>2. If the sinner does repent, we must forgive him, else we cannot receive forgiveness from God ourselves.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Matthew 6:14-15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>
                <a:defRPr/>
              </a:pPr>
              <a:t>4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013770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50018" y="993176"/>
            <a:ext cx="8478981" cy="449969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chemeClr val="tx1"/>
                </a:solidFill>
              </a:rPr>
              <a:t>“Rebuke him …”</a:t>
            </a:r>
          </a:p>
          <a:p>
            <a:r>
              <a:rPr lang="en-US" sz="3600" b="1" i="1" dirty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Reprove him. Galatians 6:1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 Go and tell him his fault, and seek an explanation. cf. Matthew 18:15ff</a:t>
            </a: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Acquaint him with what has been the effect of his conduct, that he may acknowledge his error and repent.</a:t>
            </a:r>
          </a:p>
          <a:p>
            <a:pPr lvl="1"/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sz="3200" dirty="0">
                <a:solidFill>
                  <a:schemeClr val="tx1"/>
                </a:solidFill>
              </a:rPr>
              <a:t>Note: 2 Timothy 2:24-26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5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688183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8760" y="938326"/>
            <a:ext cx="8538359" cy="548303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3900" b="1" i="1" dirty="0">
                <a:solidFill>
                  <a:schemeClr val="tx1"/>
                </a:solidFill>
              </a:rPr>
              <a:t>“If he repent …”</a:t>
            </a:r>
            <a:endParaRPr lang="en-US" sz="3900" i="1" dirty="0">
              <a:solidFill>
                <a:schemeClr val="tx1"/>
              </a:solidFill>
              <a:latin typeface="Tahoma" pitchFamily="34" charset="0"/>
              <a:cs typeface="Times New Roman" pitchFamily="18" charset="0"/>
            </a:endParaRPr>
          </a:p>
          <a:p>
            <a:r>
              <a:rPr lang="en-US" sz="3600" i="1" dirty="0">
                <a:solidFill>
                  <a:schemeClr val="tx1"/>
                </a:solidFill>
                <a:latin typeface="Corbel" panose="020B0503020204020204" pitchFamily="34" charset="0"/>
                <a:cs typeface="Times New Roman" pitchFamily="18" charset="0"/>
              </a:rPr>
              <a:t>metanoia</a:t>
            </a:r>
            <a:r>
              <a:rPr lang="en-U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itchFamily="18" charset="0"/>
              </a:rPr>
              <a:t> – “a change of mind for the better, heartily to AMEND with abhorrence of one’s past sins.”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  <a:cs typeface="Times New Roman" pitchFamily="18" charset="0"/>
              </a:rPr>
              <a:t> (</a:t>
            </a:r>
            <a:r>
              <a:rPr lang="en-US" sz="2000" u="sng" dirty="0">
                <a:solidFill>
                  <a:schemeClr val="tx1"/>
                </a:solidFill>
                <a:latin typeface="Corbel" panose="020B0503020204020204" pitchFamily="34" charset="0"/>
                <a:cs typeface="Times New Roman" pitchFamily="18" charset="0"/>
              </a:rPr>
              <a:t>Thayer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  <a:cs typeface="Times New Roman" pitchFamily="18" charset="0"/>
              </a:rPr>
              <a:t>, page 405)</a:t>
            </a:r>
          </a:p>
          <a:p>
            <a:r>
              <a:rPr lang="en-US" sz="3600" dirty="0">
                <a:solidFill>
                  <a:schemeClr val="tx1"/>
                </a:solidFill>
                <a:latin typeface="Corbel" panose="020B0503020204020204" pitchFamily="34" charset="0"/>
                <a:cs typeface="Arial" pitchFamily="34" charset="0"/>
              </a:rPr>
              <a:t>“This change of mind involves BOTH a turning from sin and a turning to God.”</a:t>
            </a:r>
            <a:br>
              <a:rPr lang="en-US" sz="3600" dirty="0">
                <a:solidFill>
                  <a:schemeClr val="tx1"/>
                </a:solidFill>
                <a:latin typeface="Corbel" panose="020B0503020204020204" pitchFamily="34" charset="0"/>
                <a:cs typeface="Arial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  <a:cs typeface="Arial" pitchFamily="34" charset="0"/>
              </a:rPr>
              <a:t>(W.E. Vine, Volume 3, page 281)</a:t>
            </a:r>
          </a:p>
          <a:p>
            <a:r>
              <a:rPr lang="en-US" sz="3600" dirty="0">
                <a:solidFill>
                  <a:schemeClr val="tx1"/>
                </a:solidFill>
                <a:latin typeface="Corbel" panose="020B0503020204020204" pitchFamily="34" charset="0"/>
                <a:cs typeface="Arial" pitchFamily="34" charset="0"/>
              </a:rPr>
              <a:t>“John did not call on people to be sorry, but to change their mental attitudes AND CONDUCT.”</a:t>
            </a:r>
            <a:br>
              <a:rPr lang="en-US" sz="3600" dirty="0">
                <a:solidFill>
                  <a:schemeClr val="tx1"/>
                </a:solidFill>
                <a:latin typeface="Corbel" panose="020B0503020204020204" pitchFamily="34" charset="0"/>
                <a:cs typeface="Arial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  <a:cs typeface="Arial" pitchFamily="34" charset="0"/>
              </a:rPr>
              <a:t>(A.T. Robertson, </a:t>
            </a:r>
            <a:r>
              <a:rPr lang="en-US" sz="2000" u="sng" dirty="0">
                <a:solidFill>
                  <a:schemeClr val="tx1"/>
                </a:solidFill>
                <a:latin typeface="Corbel" panose="020B0503020204020204" pitchFamily="34" charset="0"/>
                <a:cs typeface="Arial" pitchFamily="34" charset="0"/>
              </a:rPr>
              <a:t>Word Pictures</a:t>
            </a: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  <a:cs typeface="Arial" pitchFamily="34" charset="0"/>
              </a:rPr>
              <a:t>, Volume 1, page 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>
                <a:defRPr/>
              </a:pPr>
              <a:t>6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764168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8762" y="278447"/>
            <a:ext cx="8538359" cy="6370975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400" i="1" dirty="0">
                <a:solidFill>
                  <a:schemeClr val="tx1"/>
                </a:solidFill>
              </a:rPr>
              <a:t>“</a:t>
            </a:r>
            <a:r>
              <a:rPr lang="en-US" sz="3400" b="1" i="1" dirty="0">
                <a:solidFill>
                  <a:schemeClr val="tx1"/>
                </a:solidFill>
              </a:rPr>
              <a:t>If he repent</a:t>
            </a:r>
            <a:r>
              <a:rPr lang="en-US" sz="3400" i="1" dirty="0">
                <a:solidFill>
                  <a:schemeClr val="tx1"/>
                </a:solidFill>
              </a:rPr>
              <a:t> …”</a:t>
            </a:r>
            <a:endParaRPr lang="en-US" sz="3400" i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400" dirty="0">
                <a:solidFill>
                  <a:schemeClr val="tx1"/>
                </a:solidFill>
                <a:cs typeface="Times New Roman" pitchFamily="18" charset="0"/>
              </a:rPr>
              <a:t>Examples of repentance: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Jews on Pentecost. Acts 2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Ninevites. Matthew 12:41; cf. Jonah 3:10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Rebellious son. Matthew 21:28-29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Prodigal son. Luke 15:11-21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Thessalonians turned from idols.</a:t>
            </a:r>
            <a:br>
              <a:rPr lang="en-US" sz="34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1 Thessalonians 1:9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Ephesians burned their books. Acts 19:19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Jailor “washed their stripes.” Acts 16:33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Corinthians turned from former practices. </a:t>
            </a:r>
            <a:br>
              <a:rPr lang="en-US" sz="3400" dirty="0">
                <a:solidFill>
                  <a:schemeClr val="tx1"/>
                </a:solidFill>
                <a:cs typeface="Arial" pitchFamily="34" charset="0"/>
              </a:rPr>
            </a:br>
            <a:r>
              <a:rPr lang="en-US" sz="3400" dirty="0">
                <a:solidFill>
                  <a:schemeClr val="tx1"/>
                </a:solidFill>
                <a:cs typeface="Arial" pitchFamily="34" charset="0"/>
              </a:rPr>
              <a:t>1 Corinthians. 6:9-11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0B7FAC3B-78BE-49BE-A698-61AB6F80408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7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118427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40267" y="437562"/>
            <a:ext cx="5474512" cy="757130"/>
          </a:xfrm>
          <a:noFill/>
        </p:spPr>
        <p:txBody>
          <a:bodyPr>
            <a:spAutoFit/>
          </a:bodyPr>
          <a:lstStyle/>
          <a:p>
            <a:pPr algn="l"/>
            <a:r>
              <a:rPr lang="en-US" sz="4800" dirty="0">
                <a:solidFill>
                  <a:schemeClr val="tx1"/>
                </a:solidFill>
                <a:effectLst/>
              </a:rPr>
              <a:t>Repentance</a:t>
            </a:r>
            <a:r>
              <a:rPr lang="en-US" sz="4000" dirty="0">
                <a:solidFill>
                  <a:schemeClr val="tx1"/>
                </a:solidFill>
                <a:effectLst/>
              </a:rPr>
              <a:t> Commanded</a:t>
            </a:r>
            <a:endParaRPr lang="en-US" sz="7111" dirty="0">
              <a:solidFill>
                <a:schemeClr val="tx1"/>
              </a:solidFill>
              <a:effectLst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69337" y="2081639"/>
            <a:ext cx="8805333" cy="2554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defRPr/>
            </a:pPr>
            <a:r>
              <a:rPr lang="en-US" sz="4000" b="1" dirty="0">
                <a:latin typeface="Corbel" panose="020B0503020204020204"/>
              </a:rPr>
              <a:t>Acts 17:30-31,</a:t>
            </a:r>
            <a:r>
              <a:rPr lang="en-US" sz="4000" dirty="0">
                <a:latin typeface="Corbel" panose="020B0503020204020204"/>
              </a:rPr>
              <a:t> </a:t>
            </a:r>
            <a:r>
              <a:rPr lang="en-US" sz="4000" i="1" dirty="0">
                <a:latin typeface="Corbel" panose="020B0503020204020204"/>
              </a:rPr>
              <a:t>“All men everywhere …”</a:t>
            </a:r>
          </a:p>
          <a:p>
            <a:pPr defTabSz="457200">
              <a:defRPr/>
            </a:pPr>
            <a:r>
              <a:rPr lang="en-US" sz="4000" b="1" dirty="0">
                <a:latin typeface="Corbel" panose="020B0503020204020204"/>
              </a:rPr>
              <a:t>Romans 3:23,</a:t>
            </a:r>
            <a:r>
              <a:rPr lang="en-US" sz="4000" dirty="0">
                <a:latin typeface="Corbel" panose="020B0503020204020204"/>
              </a:rPr>
              <a:t> </a:t>
            </a:r>
            <a:r>
              <a:rPr lang="en-US" sz="4000" i="1" dirty="0">
                <a:latin typeface="Corbel" panose="020B0503020204020204"/>
              </a:rPr>
              <a:t>“for all have sinned …”</a:t>
            </a:r>
          </a:p>
          <a:p>
            <a:pPr defTabSz="457200">
              <a:defRPr/>
            </a:pPr>
            <a:r>
              <a:rPr lang="en-US" sz="4000" b="1" dirty="0">
                <a:latin typeface="Corbel" panose="020B0503020204020204"/>
              </a:rPr>
              <a:t>Romans 4:15,</a:t>
            </a:r>
            <a:r>
              <a:rPr lang="en-US" sz="4000" dirty="0">
                <a:latin typeface="Corbel" panose="020B0503020204020204"/>
              </a:rPr>
              <a:t> </a:t>
            </a:r>
            <a:r>
              <a:rPr lang="en-US" sz="4000" i="1" dirty="0">
                <a:latin typeface="Corbel" panose="020B0503020204020204"/>
              </a:rPr>
              <a:t>“… where there is no law, neither is there transgression.”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64840" y="5239255"/>
            <a:ext cx="8026400" cy="707886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 defTabSz="457200">
              <a:defRPr/>
            </a:pPr>
            <a:r>
              <a:rPr lang="en-US" sz="4000" b="1" dirty="0">
                <a:solidFill>
                  <a:srgbClr val="FF0000"/>
                </a:solidFill>
                <a:latin typeface="Corbel" panose="020B0503020204020204"/>
              </a:rPr>
              <a:t>Therefore, </a:t>
            </a:r>
            <a:r>
              <a:rPr lang="en-US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anose="020B0503020204020204"/>
              </a:rPr>
              <a:t>all</a:t>
            </a:r>
            <a:r>
              <a:rPr lang="en-US" sz="4000" b="1" dirty="0">
                <a:solidFill>
                  <a:srgbClr val="FF0000"/>
                </a:solidFill>
                <a:latin typeface="Corbel" panose="020B0503020204020204"/>
              </a:rPr>
              <a:t> are under law!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uiExpand="1" build="allAtOnce"/>
      <p:bldP spid="430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53B50-41A6-4DA9-A865-38675A2D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cap="none" dirty="0">
                <a:solidFill>
                  <a:schemeClr val="tx1"/>
                </a:solidFill>
              </a:rPr>
              <a:t>Concerning Offenses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cap="none" dirty="0">
                <a:solidFill>
                  <a:schemeClr val="tx1"/>
                </a:solidFill>
              </a:rPr>
              <a:t>Luke 17:1-4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EBE8B-A069-4187-A829-FB297CCA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22" y="1816478"/>
            <a:ext cx="8220873" cy="4912627"/>
          </a:xfrm>
        </p:spPr>
        <p:txBody>
          <a:bodyPr>
            <a:spAutoFit/>
          </a:bodyPr>
          <a:lstStyle/>
          <a:p>
            <a:pPr marL="13716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Luke 17:3-4, </a:t>
            </a:r>
            <a:r>
              <a:rPr lang="en-US" sz="3200" i="1" dirty="0">
                <a:solidFill>
                  <a:schemeClr val="tx1"/>
                </a:solidFill>
              </a:rPr>
              <a:t>“Take heed to yourselves: if thy brother sin, rebuke him; and if he repent, forgive him. And if he sin against thee seven times in the day, and seven times turn again to thee, saying, I repent; thou shalt forgive him.”</a:t>
            </a:r>
          </a:p>
          <a:p>
            <a:pPr marL="137160" indent="0">
              <a:buNone/>
            </a:pPr>
            <a:endParaRPr lang="en-US" i="1" dirty="0">
              <a:solidFill>
                <a:schemeClr val="tx1"/>
              </a:solidFill>
            </a:endParaRPr>
          </a:p>
          <a:p>
            <a:r>
              <a:rPr lang="en-US" sz="2800" b="1" i="1" dirty="0">
                <a:solidFill>
                  <a:schemeClr val="tx1"/>
                </a:solidFill>
              </a:rPr>
              <a:t>“If thy brother sin …”</a:t>
            </a:r>
          </a:p>
          <a:p>
            <a:r>
              <a:rPr lang="en-US" sz="2800" b="1" i="1" dirty="0">
                <a:solidFill>
                  <a:schemeClr val="tx1"/>
                </a:solidFill>
              </a:rPr>
              <a:t>“Rebuke him …”</a:t>
            </a:r>
          </a:p>
          <a:p>
            <a:r>
              <a:rPr lang="en-US" sz="2800" b="1" i="1" dirty="0">
                <a:solidFill>
                  <a:schemeClr val="tx1"/>
                </a:solidFill>
              </a:rPr>
              <a:t>“If he repent …”</a:t>
            </a:r>
          </a:p>
          <a:p>
            <a:r>
              <a:rPr lang="en-US" sz="4300" b="1" i="1" dirty="0">
                <a:solidFill>
                  <a:schemeClr val="tx1"/>
                </a:solidFill>
              </a:rPr>
              <a:t>“forgive him …” – COMMANDED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7C0C6-2EF4-4772-AC29-4308A3FAC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>
              <a:defRPr/>
            </a:pPr>
            <a:fld id="{5951F227-E1D8-443B-A186-C40DF9C0D22F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>
                <a:defRPr/>
              </a:pPr>
              <a:t>9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45909073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99</TotalTime>
  <Words>1113</Words>
  <Application>Microsoft Office PowerPoint</Application>
  <PresentationFormat>On-screen Show (4:3)</PresentationFormat>
  <Paragraphs>114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Book Antiqua</vt:lpstr>
      <vt:lpstr>Calibri</vt:lpstr>
      <vt:lpstr>Corbel</vt:lpstr>
      <vt:lpstr>Tahoma</vt:lpstr>
      <vt:lpstr>Wingdings</vt:lpstr>
      <vt:lpstr>Depth</vt:lpstr>
      <vt:lpstr>LESSON 16: Concerning Offenses,  Faith, and Service</vt:lpstr>
      <vt:lpstr>Concerning Offenses Luke 17:1-4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Repentance Commanded</vt:lpstr>
      <vt:lpstr>Concerning Offenses Luke 17:1-4</vt:lpstr>
      <vt:lpstr>We Are To Forgive As God Has In Christ Forgiven Us. Ephesians 4:32</vt:lpstr>
      <vt:lpstr>What Forgiveness Is Not</vt:lpstr>
      <vt:lpstr>What Forgiveness Is Not</vt:lpstr>
      <vt:lpstr>What Is Forgiveness?</vt:lpstr>
      <vt:lpstr>What Is Forgiveness?</vt:lpstr>
      <vt:lpstr>What Is Forgiveness?</vt:lpstr>
      <vt:lpstr>What Is Forgiveness?</vt:lpstr>
      <vt:lpstr>Forgiveness Does Not Remove Temporal Consequences</vt:lpstr>
      <vt:lpstr>Why Should I Forgive?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16: Concerning Offenses,  Faith, and Service</dc:title>
  <dc:creator>mgalloway2715@gmail.com</dc:creator>
  <cp:lastModifiedBy>Richard Lidh</cp:lastModifiedBy>
  <cp:revision>19</cp:revision>
  <cp:lastPrinted>2021-11-13T06:53:21Z</cp:lastPrinted>
  <dcterms:created xsi:type="dcterms:W3CDTF">2021-11-03T17:31:58Z</dcterms:created>
  <dcterms:modified xsi:type="dcterms:W3CDTF">2021-11-13T07:08:52Z</dcterms:modified>
</cp:coreProperties>
</file>